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LF@erc.i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850742"/>
            <a:ext cx="7766936" cy="1646302"/>
          </a:xfrm>
        </p:spPr>
        <p:txBody>
          <a:bodyPr/>
          <a:lstStyle/>
          <a:p>
            <a:pPr algn="ctr"/>
            <a:r>
              <a:rPr lang="en-IE" sz="5000" dirty="0" smtClean="0"/>
              <a:t>Digital Learning Framework Evaluation</a:t>
            </a:r>
            <a:r>
              <a:rPr lang="en-IE" dirty="0" smtClean="0"/>
              <a:t> </a:t>
            </a:r>
            <a:r>
              <a:rPr lang="en-IE" sz="3600" dirty="0" smtClean="0"/>
              <a:t>Overview</a:t>
            </a:r>
            <a:endParaRPr lang="en-IE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3940936"/>
            <a:ext cx="7766936" cy="1219676"/>
          </a:xfrm>
        </p:spPr>
        <p:txBody>
          <a:bodyPr>
            <a:normAutofit lnSpcReduction="10000"/>
          </a:bodyPr>
          <a:lstStyle/>
          <a:p>
            <a:r>
              <a:rPr lang="en-IE" sz="2000" dirty="0" smtClean="0"/>
              <a:t>Jude Cosgrove and Gerry </a:t>
            </a:r>
            <a:r>
              <a:rPr lang="en-IE" sz="2000" dirty="0" err="1" smtClean="0"/>
              <a:t>Shiel</a:t>
            </a:r>
            <a:endParaRPr lang="en-IE" sz="2000" dirty="0" smtClean="0"/>
          </a:p>
          <a:p>
            <a:r>
              <a:rPr lang="en-IE" sz="2000" dirty="0" smtClean="0"/>
              <a:t>Educational Research Centre, Dublin</a:t>
            </a:r>
          </a:p>
          <a:p>
            <a:r>
              <a:rPr lang="en-IE" dirty="0" smtClean="0"/>
              <a:t>October 26, 2017</a:t>
            </a:r>
            <a:endParaRPr lang="en-IE" dirty="0"/>
          </a:p>
        </p:txBody>
      </p:sp>
      <p:pic>
        <p:nvPicPr>
          <p:cNvPr id="1026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16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Administration – school and teacher IDs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71223"/>
            <a:ext cx="8596668" cy="4470139"/>
          </a:xfrm>
        </p:spPr>
        <p:txBody>
          <a:bodyPr>
            <a:noAutofit/>
          </a:bodyPr>
          <a:lstStyle/>
          <a:p>
            <a:pPr lvl="0"/>
            <a:r>
              <a:rPr lang="en-IE" sz="2000" dirty="0" smtClean="0"/>
              <a:t>In </a:t>
            </a:r>
            <a:r>
              <a:rPr lang="en-IE" sz="2000" dirty="0"/>
              <a:t>the first week of November, school principals will </a:t>
            </a:r>
            <a:r>
              <a:rPr lang="en-IE" sz="2000" dirty="0" smtClean="0"/>
              <a:t>receive:</a:t>
            </a:r>
          </a:p>
          <a:p>
            <a:pPr lvl="1"/>
            <a:r>
              <a:rPr lang="en-IE" dirty="0" smtClean="0"/>
              <a:t>an </a:t>
            </a:r>
            <a:r>
              <a:rPr lang="en-IE" dirty="0"/>
              <a:t>invitation email with a link to the first school and PDST </a:t>
            </a:r>
            <a:r>
              <a:rPr lang="en-IE" dirty="0" smtClean="0"/>
              <a:t>questionnaires</a:t>
            </a:r>
          </a:p>
          <a:p>
            <a:pPr lvl="1"/>
            <a:r>
              <a:rPr lang="en-IE" dirty="0" smtClean="0"/>
              <a:t>an </a:t>
            </a:r>
            <a:r>
              <a:rPr lang="en-IE" dirty="0"/>
              <a:t>invitation email for </a:t>
            </a:r>
            <a:r>
              <a:rPr lang="en-IE" dirty="0" smtClean="0"/>
              <a:t>teachers with a link to the first teacher questionnaire</a:t>
            </a:r>
          </a:p>
          <a:p>
            <a:pPr lvl="1"/>
            <a:r>
              <a:rPr lang="en-IE" dirty="0"/>
              <a:t>a</a:t>
            </a:r>
            <a:r>
              <a:rPr lang="en-IE" dirty="0" smtClean="0"/>
              <a:t> blank teacher ID form (see next slide)</a:t>
            </a:r>
          </a:p>
          <a:p>
            <a:r>
              <a:rPr lang="en-IE" sz="2000" dirty="0" smtClean="0"/>
              <a:t>Principals </a:t>
            </a:r>
            <a:r>
              <a:rPr lang="en-IE" sz="2000" dirty="0"/>
              <a:t>will be asked to forward </a:t>
            </a:r>
            <a:r>
              <a:rPr lang="en-IE" sz="2000" dirty="0" smtClean="0"/>
              <a:t>the teachers’ email </a:t>
            </a:r>
            <a:r>
              <a:rPr lang="en-IE" sz="2000" dirty="0"/>
              <a:t>along with the completed form to teachers who are involved in the </a:t>
            </a:r>
            <a:r>
              <a:rPr lang="en-IE" sz="2000" dirty="0" smtClean="0"/>
              <a:t>trial</a:t>
            </a:r>
          </a:p>
          <a:p>
            <a:pPr lvl="1"/>
            <a:r>
              <a:rPr lang="en-IE" dirty="0" smtClean="0"/>
              <a:t>Teachers will need to use this form to identify their 4-digit ID number </a:t>
            </a:r>
          </a:p>
          <a:p>
            <a:r>
              <a:rPr lang="en-IE" sz="2000" dirty="0" smtClean="0"/>
              <a:t>An </a:t>
            </a:r>
            <a:r>
              <a:rPr lang="en-IE" sz="2000" dirty="0"/>
              <a:t>email address has been set up to respond to queries relating to the evaluation: </a:t>
            </a:r>
            <a:r>
              <a:rPr lang="en-IE" sz="2000" u="sng" dirty="0" smtClean="0">
                <a:hlinkClick r:id="rId2"/>
              </a:rPr>
              <a:t>DLF@erc.ie</a:t>
            </a:r>
            <a:r>
              <a:rPr lang="en-IE" sz="2000" u="sng" dirty="0" smtClean="0"/>
              <a:t> </a:t>
            </a:r>
            <a:endParaRPr lang="en-IE" sz="2000" dirty="0"/>
          </a:p>
          <a:p>
            <a:pPr lvl="0"/>
            <a:r>
              <a:rPr lang="en-IE" sz="2000" dirty="0"/>
              <a:t>The ERC website will </a:t>
            </a:r>
            <a:r>
              <a:rPr lang="en-IE" sz="2000" dirty="0" smtClean="0"/>
              <a:t>shortly include </a:t>
            </a:r>
            <a:r>
              <a:rPr lang="en-IE" sz="2000" dirty="0"/>
              <a:t>a section for the DLF evaluation </a:t>
            </a:r>
            <a:r>
              <a:rPr lang="en-IE" sz="2000" dirty="0" smtClean="0"/>
              <a:t>and </a:t>
            </a:r>
            <a:r>
              <a:rPr lang="en-IE" sz="2000" dirty="0"/>
              <a:t>the ERC/DLF web address will be included in the introduction email to </a:t>
            </a:r>
            <a:r>
              <a:rPr lang="en-IE" sz="2000" dirty="0" smtClean="0"/>
              <a:t>principals</a:t>
            </a:r>
            <a:endParaRPr lang="en-IE" sz="20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Administration – example teacher ID form</a:t>
            </a:r>
            <a:endParaRPr lang="en-IE" dirty="0"/>
          </a:p>
        </p:txBody>
      </p:sp>
      <p:pic>
        <p:nvPicPr>
          <p:cNvPr id="5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21521" y="2292768"/>
            <a:ext cx="8287468" cy="3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Analysis and reporting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IE" sz="2400" dirty="0"/>
              <a:t>A report on the evaluation of the DLF trial will be submitted to the Department of Education and Skills in July </a:t>
            </a:r>
            <a:r>
              <a:rPr lang="en-IE" sz="2400" dirty="0" smtClean="0"/>
              <a:t>2018</a:t>
            </a:r>
          </a:p>
          <a:p>
            <a:pPr lvl="0"/>
            <a:r>
              <a:rPr lang="en-IE" sz="2400" dirty="0"/>
              <a:t>A</a:t>
            </a:r>
            <a:r>
              <a:rPr lang="en-IE" sz="2400" dirty="0" smtClean="0"/>
              <a:t>n </a:t>
            </a:r>
            <a:r>
              <a:rPr lang="en-IE" sz="2400" dirty="0"/>
              <a:t>interim report will be submitted to the Department about mid-way through the </a:t>
            </a:r>
            <a:r>
              <a:rPr lang="en-IE" sz="2400" dirty="0" smtClean="0"/>
              <a:t>trial</a:t>
            </a:r>
            <a:endParaRPr lang="en-IE" sz="2400" dirty="0"/>
          </a:p>
          <a:p>
            <a:pPr lvl="0"/>
            <a:r>
              <a:rPr lang="en-IE" sz="2400" dirty="0"/>
              <a:t>Analyses will consist of descriptive statistics of numeric responses as well as thematic analysis of ‘written’ </a:t>
            </a:r>
            <a:r>
              <a:rPr lang="en-IE" sz="2400" dirty="0" smtClean="0"/>
              <a:t>comments </a:t>
            </a:r>
          </a:p>
          <a:p>
            <a:pPr lvl="0"/>
            <a:r>
              <a:rPr lang="en-IE" sz="2400" dirty="0" smtClean="0"/>
              <a:t>Focus </a:t>
            </a:r>
            <a:r>
              <a:rPr lang="en-IE" sz="2400" dirty="0"/>
              <a:t>group interviews will be drawn on to further illustrate emerging </a:t>
            </a:r>
            <a:r>
              <a:rPr lang="en-IE" sz="2400" dirty="0" smtClean="0"/>
              <a:t>themes</a:t>
            </a:r>
            <a:endParaRPr lang="en-IE" sz="2400" dirty="0"/>
          </a:p>
          <a:p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111717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64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Analysis and reporting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2400" dirty="0" smtClean="0"/>
              <a:t>The </a:t>
            </a:r>
            <a:r>
              <a:rPr lang="en-IE" sz="2400" dirty="0"/>
              <a:t>numeric and ‘written’ components will be triangulated (examined jointly) to produce a draft set of findings, recommendations and potential guidelines for national </a:t>
            </a:r>
            <a:r>
              <a:rPr lang="en-IE" sz="2400" dirty="0" smtClean="0"/>
              <a:t>roll-out</a:t>
            </a:r>
          </a:p>
          <a:p>
            <a:pPr lvl="0"/>
            <a:r>
              <a:rPr lang="en-IE" sz="2400" dirty="0" smtClean="0"/>
              <a:t>In </a:t>
            </a:r>
            <a:r>
              <a:rPr lang="en-IE" sz="2400" dirty="0"/>
              <a:t>drafting </a:t>
            </a:r>
            <a:r>
              <a:rPr lang="en-IE" sz="2400" dirty="0" smtClean="0"/>
              <a:t>conclusions:</a:t>
            </a:r>
          </a:p>
          <a:p>
            <a:pPr lvl="1"/>
            <a:r>
              <a:rPr lang="en-IE" sz="2000" dirty="0" smtClean="0"/>
              <a:t>findings </a:t>
            </a:r>
            <a:r>
              <a:rPr lang="en-IE" sz="2000" dirty="0"/>
              <a:t>that emerge consistently across all respondent groups will be </a:t>
            </a:r>
            <a:r>
              <a:rPr lang="en-IE" sz="2000" dirty="0" smtClean="0"/>
              <a:t>emphasised</a:t>
            </a:r>
          </a:p>
          <a:p>
            <a:pPr lvl="1"/>
            <a:r>
              <a:rPr lang="en-IE" sz="2000" dirty="0" smtClean="0"/>
              <a:t>findings </a:t>
            </a:r>
            <a:r>
              <a:rPr lang="en-IE" sz="2000" dirty="0"/>
              <a:t>that emerge as inconsistent across respondent groups will be flagged as indicative of difficulties with implementing the DLF.</a:t>
            </a:r>
          </a:p>
          <a:p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67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Summary of timeline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0011"/>
            <a:ext cx="8596668" cy="4341351"/>
          </a:xfrm>
        </p:spPr>
        <p:txBody>
          <a:bodyPr>
            <a:noAutofit/>
          </a:bodyPr>
          <a:lstStyle/>
          <a:p>
            <a:r>
              <a:rPr lang="en-IE" sz="2000" dirty="0" smtClean="0"/>
              <a:t>Week of </a:t>
            </a:r>
            <a:r>
              <a:rPr lang="en-IE" sz="2000" b="1" dirty="0" smtClean="0"/>
              <a:t>November 6</a:t>
            </a:r>
            <a:r>
              <a:rPr lang="en-IE" sz="2000" dirty="0" smtClean="0"/>
              <a:t>: Invitation email to principals with</a:t>
            </a:r>
          </a:p>
          <a:p>
            <a:pPr lvl="1"/>
            <a:r>
              <a:rPr lang="en-IE" sz="1800" dirty="0" smtClean="0"/>
              <a:t>links </a:t>
            </a:r>
            <a:r>
              <a:rPr lang="en-IE" sz="1800" dirty="0"/>
              <a:t>to principal questionnaire, PDST questionnaire</a:t>
            </a:r>
          </a:p>
          <a:p>
            <a:pPr lvl="1"/>
            <a:r>
              <a:rPr lang="en-IE" sz="1800" dirty="0"/>
              <a:t>teacher email with link to teacher questionnaire to be forwarded to teachers</a:t>
            </a:r>
          </a:p>
          <a:p>
            <a:pPr lvl="1"/>
            <a:r>
              <a:rPr lang="en-IE" sz="1800" dirty="0" smtClean="0"/>
              <a:t>blank </a:t>
            </a:r>
            <a:r>
              <a:rPr lang="en-IE" sz="1800" dirty="0"/>
              <a:t>teacher ID form to be completed and forwarded to teachers</a:t>
            </a:r>
          </a:p>
          <a:p>
            <a:pPr lvl="1"/>
            <a:r>
              <a:rPr lang="en-IE" sz="1800" dirty="0" smtClean="0"/>
              <a:t>if </a:t>
            </a:r>
            <a:r>
              <a:rPr lang="en-IE" sz="1800" dirty="0"/>
              <a:t>possible, responses within one week</a:t>
            </a:r>
          </a:p>
          <a:p>
            <a:r>
              <a:rPr lang="en-IE" sz="2000" b="1" dirty="0" smtClean="0"/>
              <a:t>Last two weeks in November</a:t>
            </a:r>
            <a:r>
              <a:rPr lang="en-IE" sz="2000" dirty="0" smtClean="0"/>
              <a:t>: Focus group interviews</a:t>
            </a:r>
          </a:p>
          <a:p>
            <a:r>
              <a:rPr lang="en-IE" sz="2000" b="1" dirty="0" smtClean="0"/>
              <a:t>April 2018</a:t>
            </a:r>
            <a:r>
              <a:rPr lang="en-IE" sz="2000" dirty="0" smtClean="0"/>
              <a:t>: Follow-up questionnaire invitation emails sent out, interim report submitted to DES</a:t>
            </a:r>
          </a:p>
          <a:p>
            <a:r>
              <a:rPr lang="en-IE" sz="2000" b="1" dirty="0" smtClean="0"/>
              <a:t>May 2018</a:t>
            </a:r>
            <a:r>
              <a:rPr lang="en-IE" sz="2000" dirty="0" smtClean="0"/>
              <a:t>: Follow-up focus group interviews</a:t>
            </a:r>
          </a:p>
          <a:p>
            <a:r>
              <a:rPr lang="en-IE" sz="2000" b="1" dirty="0" smtClean="0"/>
              <a:t>July 2018</a:t>
            </a:r>
            <a:r>
              <a:rPr lang="en-IE" sz="2000" dirty="0" smtClean="0"/>
              <a:t>: Full report on evaluation submitted to DES</a:t>
            </a:r>
            <a:endParaRPr lang="en-IE" sz="20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05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Thank you!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sz="3200" dirty="0" smtClean="0"/>
          </a:p>
          <a:p>
            <a:r>
              <a:rPr lang="en-IE" sz="3200" dirty="0" smtClean="0"/>
              <a:t>Questions and Answers</a:t>
            </a:r>
          </a:p>
          <a:p>
            <a:endParaRPr lang="en-IE" sz="3200" dirty="0" smtClean="0"/>
          </a:p>
          <a:p>
            <a:r>
              <a:rPr lang="en-IE" sz="3200" dirty="0" smtClean="0"/>
              <a:t>Comments and feedback</a:t>
            </a:r>
            <a:endParaRPr lang="en-IE" sz="32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28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Aims</a:t>
            </a:r>
          </a:p>
          <a:p>
            <a:r>
              <a:rPr lang="en-IE" sz="3200" dirty="0" smtClean="0"/>
              <a:t>Design</a:t>
            </a:r>
          </a:p>
          <a:p>
            <a:r>
              <a:rPr lang="en-IE" sz="3200" dirty="0" smtClean="0"/>
              <a:t>Instruments</a:t>
            </a:r>
          </a:p>
          <a:p>
            <a:r>
              <a:rPr lang="en-IE" sz="3200" dirty="0" smtClean="0"/>
              <a:t>Analysis and reporting</a:t>
            </a:r>
          </a:p>
          <a:p>
            <a:r>
              <a:rPr lang="en-IE" sz="3200" dirty="0" smtClean="0"/>
              <a:t>Questions and answers</a:t>
            </a:r>
            <a:endParaRPr lang="en-IE" sz="32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83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Importance of the DLF trial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sz="2400" dirty="0" smtClean="0"/>
          </a:p>
          <a:p>
            <a:r>
              <a:rPr lang="en-IE" sz="2400" dirty="0" smtClean="0"/>
              <a:t>Hearing the views of participating schools and teachers will influence the national roll-out of the Digital Learning Framework</a:t>
            </a:r>
          </a:p>
          <a:p>
            <a:r>
              <a:rPr lang="en-IE" sz="2400" dirty="0" smtClean="0"/>
              <a:t>Taking part is also likely to benefit teaching and learning experiences of school staff </a:t>
            </a:r>
            <a:r>
              <a:rPr lang="en-IE" sz="2400" smtClean="0"/>
              <a:t>and students</a:t>
            </a:r>
            <a:endParaRPr lang="en-IE" sz="2400" dirty="0" smtClean="0"/>
          </a:p>
          <a:p>
            <a:r>
              <a:rPr lang="en-IE" sz="2400" dirty="0" smtClean="0"/>
              <a:t>Thanks to all participating schools for their time, commitment and feedback</a:t>
            </a:r>
            <a:endParaRPr lang="en-IE" sz="24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22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Aims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IE" sz="2400" dirty="0"/>
              <a:t>To gather information on schools’ views on the Digital Learning Framework (DLF) document in order to highlight strengths and describe potential improvements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sz="2400" dirty="0"/>
              <a:t>To gather information from principals and teachers on the DLF trial in order to identify key strengths and challenges in its implementation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sz="2400" dirty="0"/>
              <a:t>To explore whether key strengths and challenges vary with the schools’ contexts</a:t>
            </a:r>
          </a:p>
          <a:p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38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Aims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en-IE" sz="2400" dirty="0"/>
              <a:t>To examine whether participation in the DLF trial has had any impact on teaching practices and perceived obstacles relating to teaching and learning in a digital context from the perspectives of principals and teachers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IE" sz="2400" dirty="0"/>
              <a:t>To describe key activities, successes and challenges of schools in their work with the PDST during the trial, from the perspectives of both PDST staff and school staff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IE" sz="2400" dirty="0"/>
              <a:t>To describe the learning from the DLF trial from the schools’ and PDST perspectives in order to compile information that could contribute to </a:t>
            </a:r>
            <a:r>
              <a:rPr lang="en-IE" sz="2400" dirty="0" smtClean="0"/>
              <a:t>ongoing development and implementation of the </a:t>
            </a:r>
            <a:r>
              <a:rPr lang="en-IE" sz="2400" dirty="0"/>
              <a:t>DLF</a:t>
            </a:r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9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Design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5465"/>
            <a:ext cx="8596668" cy="4881093"/>
          </a:xfrm>
        </p:spPr>
        <p:txBody>
          <a:bodyPr>
            <a:normAutofit/>
          </a:bodyPr>
          <a:lstStyle/>
          <a:p>
            <a:pPr lvl="0"/>
            <a:r>
              <a:rPr lang="en-IE" sz="2200" dirty="0"/>
              <a:t>The trial is conducted in 30 primary and 20 post-primary schools from Oct 2017 to May </a:t>
            </a:r>
            <a:r>
              <a:rPr lang="en-IE" sz="2200" dirty="0" smtClean="0"/>
              <a:t>2018</a:t>
            </a:r>
            <a:endParaRPr lang="en-IE" sz="2200" dirty="0"/>
          </a:p>
          <a:p>
            <a:pPr lvl="0"/>
            <a:r>
              <a:rPr lang="en-IE" sz="2200" dirty="0"/>
              <a:t>The </a:t>
            </a:r>
            <a:r>
              <a:rPr lang="en-IE" sz="2200" dirty="0" smtClean="0"/>
              <a:t>Educational </a:t>
            </a:r>
            <a:r>
              <a:rPr lang="en-IE" sz="2200" dirty="0"/>
              <a:t>Research </a:t>
            </a:r>
            <a:r>
              <a:rPr lang="en-IE" sz="2200" dirty="0" smtClean="0"/>
              <a:t>Centre (ERC) has been asked by DES </a:t>
            </a:r>
            <a:r>
              <a:rPr lang="en-IE" sz="2200" dirty="0"/>
              <a:t>to carry out an evaluation of the </a:t>
            </a:r>
            <a:r>
              <a:rPr lang="en-IE" sz="2200" dirty="0" smtClean="0"/>
              <a:t>trial</a:t>
            </a:r>
          </a:p>
          <a:p>
            <a:pPr lvl="0"/>
            <a:r>
              <a:rPr lang="en-IE" sz="2200" dirty="0" smtClean="0"/>
              <a:t>The ERC is </a:t>
            </a:r>
            <a:r>
              <a:rPr lang="en-IE" sz="2200" dirty="0"/>
              <a:t>responsible for </a:t>
            </a:r>
            <a:r>
              <a:rPr lang="en-IE" sz="2200" dirty="0" smtClean="0"/>
              <a:t>developing and distributing </a:t>
            </a:r>
            <a:r>
              <a:rPr lang="en-IE" sz="2200" dirty="0"/>
              <a:t>the questionnaires, conducting the analyses, and drafting a report on the </a:t>
            </a:r>
            <a:r>
              <a:rPr lang="en-IE" sz="2200" dirty="0" smtClean="0"/>
              <a:t>evaluation</a:t>
            </a:r>
            <a:endParaRPr lang="en-IE" sz="2200" dirty="0"/>
          </a:p>
          <a:p>
            <a:pPr lvl="0"/>
            <a:r>
              <a:rPr lang="en-IE" sz="2200" dirty="0" smtClean="0"/>
              <a:t>Schools have been selected so as to achieve broad representativeness by DEIS status, enrolment size, sex composition, language of instruction, and geographic spread </a:t>
            </a:r>
            <a:endParaRPr lang="en-IE" sz="2200" dirty="0"/>
          </a:p>
          <a:p>
            <a:pPr lvl="0"/>
            <a:r>
              <a:rPr lang="en-IE" sz="2200" dirty="0" smtClean="0"/>
              <a:t>All eight domains of the DLF document are represented in the selected schools’ proposals</a:t>
            </a:r>
            <a:endParaRPr lang="en-IE" sz="2200" dirty="0"/>
          </a:p>
          <a:p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11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Design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71223"/>
            <a:ext cx="8596668" cy="4470139"/>
          </a:xfrm>
        </p:spPr>
        <p:txBody>
          <a:bodyPr>
            <a:normAutofit lnSpcReduction="10000"/>
          </a:bodyPr>
          <a:lstStyle/>
          <a:p>
            <a:pPr lvl="0"/>
            <a:r>
              <a:rPr lang="en-IE" sz="2400" dirty="0" smtClean="0"/>
              <a:t>Online </a:t>
            </a:r>
            <a:r>
              <a:rPr lang="en-IE" sz="2400" dirty="0"/>
              <a:t>questionnaires </a:t>
            </a:r>
            <a:r>
              <a:rPr lang="en-IE" sz="2400" dirty="0" smtClean="0"/>
              <a:t>are administered </a:t>
            </a:r>
            <a:r>
              <a:rPr lang="en-IE" sz="2400" dirty="0"/>
              <a:t>to school </a:t>
            </a:r>
            <a:r>
              <a:rPr lang="en-IE" sz="2400" dirty="0" smtClean="0"/>
              <a:t>principals, teachers </a:t>
            </a:r>
            <a:r>
              <a:rPr lang="en-IE" sz="2400" dirty="0"/>
              <a:t>involved in the trial, and PDST staff members </a:t>
            </a:r>
            <a:r>
              <a:rPr lang="en-IE" sz="2400" dirty="0" smtClean="0"/>
              <a:t>supporting schools in </a:t>
            </a:r>
            <a:r>
              <a:rPr lang="en-IE" sz="2400" dirty="0"/>
              <a:t>the </a:t>
            </a:r>
            <a:r>
              <a:rPr lang="en-IE" sz="2400" dirty="0" smtClean="0"/>
              <a:t>trial </a:t>
            </a:r>
          </a:p>
          <a:p>
            <a:pPr lvl="0"/>
            <a:r>
              <a:rPr lang="en-IE" sz="2400" dirty="0" smtClean="0"/>
              <a:t>The </a:t>
            </a:r>
            <a:r>
              <a:rPr lang="en-IE" sz="2400" dirty="0"/>
              <a:t>questionnaires contain both closed (numeric) and open (text response) </a:t>
            </a:r>
            <a:r>
              <a:rPr lang="en-IE" sz="2400" dirty="0" smtClean="0"/>
              <a:t>questions</a:t>
            </a:r>
            <a:endParaRPr lang="en-IE" sz="2400" dirty="0"/>
          </a:p>
          <a:p>
            <a:pPr lvl="0"/>
            <a:r>
              <a:rPr lang="en-IE" sz="2400" dirty="0"/>
              <a:t>To provide a more in-depth understanding of the implementation of the DLF trial, six 90-minute focus groups are conducted with school staff (three primary and three post-primary) during November </a:t>
            </a:r>
            <a:r>
              <a:rPr lang="en-IE" sz="2400" dirty="0" smtClean="0"/>
              <a:t>2017 </a:t>
            </a:r>
            <a:endParaRPr lang="en-IE" sz="2400" dirty="0"/>
          </a:p>
          <a:p>
            <a:pPr lvl="0"/>
            <a:r>
              <a:rPr lang="en-IE" sz="2400" dirty="0"/>
              <a:t>All data gathered for the purposes of the DLF trial are treated anonymously. Results that identify individual schools or individual persons will never be </a:t>
            </a:r>
            <a:r>
              <a:rPr lang="en-IE" sz="2400" dirty="0" smtClean="0"/>
              <a:t>published</a:t>
            </a:r>
            <a:endParaRPr lang="en-IE" sz="2400" dirty="0"/>
          </a:p>
          <a:p>
            <a:endParaRPr lang="en-IE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Instruments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13645"/>
            <a:ext cx="8917427" cy="4727717"/>
          </a:xfrm>
        </p:spPr>
        <p:txBody>
          <a:bodyPr>
            <a:noAutofit/>
          </a:bodyPr>
          <a:lstStyle/>
          <a:p>
            <a:r>
              <a:rPr lang="en-IE" sz="2000" dirty="0" smtClean="0"/>
              <a:t>Principal questionnaires</a:t>
            </a:r>
          </a:p>
          <a:p>
            <a:pPr lvl="1"/>
            <a:r>
              <a:rPr lang="en-IE" sz="1800" dirty="0" smtClean="0"/>
              <a:t>Two 20-minute questionnaires in November 2017 and April/May 2018</a:t>
            </a:r>
          </a:p>
          <a:p>
            <a:pPr lvl="1"/>
            <a:r>
              <a:rPr lang="en-IE" sz="1800" dirty="0" smtClean="0"/>
              <a:t>Completed by principal</a:t>
            </a:r>
          </a:p>
          <a:p>
            <a:r>
              <a:rPr lang="en-IE" sz="2000" dirty="0" smtClean="0"/>
              <a:t>Teacher questionnaires</a:t>
            </a:r>
          </a:p>
          <a:p>
            <a:pPr lvl="1"/>
            <a:r>
              <a:rPr lang="en-IE" sz="1800" dirty="0"/>
              <a:t>Two 20-minute questionnaires in November 2017 and April/May </a:t>
            </a:r>
            <a:r>
              <a:rPr lang="en-IE" sz="1800" dirty="0" smtClean="0"/>
              <a:t>2018</a:t>
            </a:r>
          </a:p>
          <a:p>
            <a:pPr lvl="1"/>
            <a:r>
              <a:rPr lang="en-IE" sz="1800" dirty="0" smtClean="0"/>
              <a:t>Completed by teachers involved in the trial</a:t>
            </a:r>
          </a:p>
          <a:p>
            <a:r>
              <a:rPr lang="en-IE" sz="2000" dirty="0" smtClean="0"/>
              <a:t>School questionnaires for the PDST component</a:t>
            </a:r>
          </a:p>
          <a:p>
            <a:pPr lvl="1"/>
            <a:r>
              <a:rPr lang="en-IE" sz="1800" smtClean="0"/>
              <a:t>Two 20-minute </a:t>
            </a:r>
            <a:r>
              <a:rPr lang="en-IE" sz="1800" dirty="0" smtClean="0"/>
              <a:t>questionnaires in November 2017 and April/May 2018</a:t>
            </a:r>
          </a:p>
          <a:p>
            <a:pPr lvl="1"/>
            <a:r>
              <a:rPr lang="en-IE" sz="1800" dirty="0" smtClean="0"/>
              <a:t>Completed by principal or nominee </a:t>
            </a:r>
            <a:r>
              <a:rPr lang="en-IE" sz="1800" u="sng" dirty="0" smtClean="0"/>
              <a:t>after first PDST visit</a:t>
            </a:r>
            <a:endParaRPr lang="en-IE" sz="1800" dirty="0" smtClean="0"/>
          </a:p>
          <a:p>
            <a:r>
              <a:rPr lang="en-IE" sz="2000" dirty="0" smtClean="0"/>
              <a:t>PDST questionnaires</a:t>
            </a:r>
          </a:p>
          <a:p>
            <a:pPr lvl="1"/>
            <a:r>
              <a:rPr lang="en-IE" sz="1800" dirty="0" smtClean="0"/>
              <a:t>These mirror the school questionnaire for the PDST component</a:t>
            </a:r>
          </a:p>
          <a:p>
            <a:r>
              <a:rPr lang="en-IE" sz="2000" dirty="0" smtClean="0"/>
              <a:t>Students will </a:t>
            </a:r>
            <a:r>
              <a:rPr lang="en-IE" sz="2000" b="1" dirty="0" smtClean="0"/>
              <a:t>not</a:t>
            </a:r>
            <a:r>
              <a:rPr lang="en-IE" sz="2000" dirty="0" smtClean="0"/>
              <a:t> be asked to complete a questionnaire</a:t>
            </a:r>
          </a:p>
          <a:p>
            <a:pPr lvl="1"/>
            <a:r>
              <a:rPr lang="en-IE" sz="2000" dirty="0" smtClean="0"/>
              <a:t>However, focus groups with students are planned for April/May</a:t>
            </a:r>
            <a:endParaRPr lang="en-IE" sz="20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58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Administration – school and teacher IDs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4255"/>
            <a:ext cx="8596668" cy="4367108"/>
          </a:xfrm>
        </p:spPr>
        <p:txBody>
          <a:bodyPr>
            <a:noAutofit/>
          </a:bodyPr>
          <a:lstStyle/>
          <a:p>
            <a:pPr lvl="0"/>
            <a:r>
              <a:rPr lang="en-IE" sz="2200" dirty="0"/>
              <a:t>Each school will be assigned a two-digit number by the </a:t>
            </a:r>
            <a:r>
              <a:rPr lang="en-IE" sz="2200" dirty="0" smtClean="0"/>
              <a:t>ERC </a:t>
            </a:r>
            <a:endParaRPr lang="en-IE" sz="2200" dirty="0"/>
          </a:p>
          <a:p>
            <a:pPr lvl="0"/>
            <a:r>
              <a:rPr lang="en-IE" sz="2200" dirty="0"/>
              <a:t>Each teacher will be assigned a four-digit number. The first two digits consist of the ERC-assigned school ID and the last two digits are sequential numbers, 01, 02, 03 etc.</a:t>
            </a:r>
          </a:p>
          <a:p>
            <a:r>
              <a:rPr lang="en-IE" sz="2200" dirty="0"/>
              <a:t>The ERC will provide a form to the principal of each school for principals to put the names of participating teachers beside each </a:t>
            </a:r>
            <a:r>
              <a:rPr lang="en-IE" sz="2200" dirty="0" smtClean="0"/>
              <a:t>ID</a:t>
            </a:r>
          </a:p>
          <a:p>
            <a:r>
              <a:rPr lang="en-IE" sz="2200" dirty="0" smtClean="0"/>
              <a:t>Teachers </a:t>
            </a:r>
            <a:r>
              <a:rPr lang="en-IE" sz="2200" dirty="0"/>
              <a:t>will then use this ID to complete the questionnaire. The ERC will never see the name of the teacher assigned to each </a:t>
            </a:r>
            <a:r>
              <a:rPr lang="en-IE" sz="2200" dirty="0" smtClean="0"/>
              <a:t>ID</a:t>
            </a:r>
          </a:p>
          <a:p>
            <a:r>
              <a:rPr lang="en-IE" sz="2200" dirty="0" smtClean="0"/>
              <a:t>These </a:t>
            </a:r>
            <a:r>
              <a:rPr lang="en-IE" sz="2200" dirty="0"/>
              <a:t>IDs are needed to process and quality assure the </a:t>
            </a:r>
            <a:r>
              <a:rPr lang="en-IE" sz="2200" dirty="0" smtClean="0"/>
              <a:t>data</a:t>
            </a:r>
            <a:endParaRPr lang="en-IE" sz="2200" dirty="0"/>
          </a:p>
        </p:txBody>
      </p:sp>
      <p:pic>
        <p:nvPicPr>
          <p:cNvPr id="4" name="Picture 2" descr="http://www.erc.ie/wp-content/uploads/2015/10/ercblulog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7" y="98838"/>
            <a:ext cx="2400300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61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1012</Words>
  <Application>Microsoft Office PowerPoint</Application>
  <PresentationFormat>Widescreen</PresentationFormat>
  <Paragraphs>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Digital Learning Framework Evaluation Overview</vt:lpstr>
      <vt:lpstr>Overview</vt:lpstr>
      <vt:lpstr>Importance of the DLF trial</vt:lpstr>
      <vt:lpstr>Aims</vt:lpstr>
      <vt:lpstr>Aims</vt:lpstr>
      <vt:lpstr>Design</vt:lpstr>
      <vt:lpstr>Design</vt:lpstr>
      <vt:lpstr>Instruments</vt:lpstr>
      <vt:lpstr>Administration – school and teacher IDs</vt:lpstr>
      <vt:lpstr>Administration – school and teacher IDs</vt:lpstr>
      <vt:lpstr>Administration – example teacher ID form</vt:lpstr>
      <vt:lpstr>Analysis and reporting</vt:lpstr>
      <vt:lpstr>Analysis and reporting</vt:lpstr>
      <vt:lpstr>Summary of timeline</vt:lpstr>
      <vt:lpstr>Thank you!</vt:lpstr>
    </vt:vector>
  </TitlesOfParts>
  <Company>Educational Research Centre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Learning Framework Evaluation Overview</dc:title>
  <dc:creator>Jude</dc:creator>
  <cp:lastModifiedBy>Adrian O'Flaherty</cp:lastModifiedBy>
  <cp:revision>12</cp:revision>
  <dcterms:created xsi:type="dcterms:W3CDTF">2017-10-10T15:55:07Z</dcterms:created>
  <dcterms:modified xsi:type="dcterms:W3CDTF">2017-10-26T13:25:08Z</dcterms:modified>
</cp:coreProperties>
</file>